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8"/>
  </p:notesMasterIdLst>
  <p:sldIdLst>
    <p:sldId id="256" r:id="rId2"/>
    <p:sldId id="258" r:id="rId3"/>
    <p:sldId id="257"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5AE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54" autoAdjust="0"/>
  </p:normalViewPr>
  <p:slideViewPr>
    <p:cSldViewPr>
      <p:cViewPr varScale="1">
        <p:scale>
          <a:sx n="104" d="100"/>
          <a:sy n="104" d="100"/>
        </p:scale>
        <p:origin x="-17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19F5C92-6F2C-4276-8D07-F850B4D97A4F}" type="datetimeFigureOut">
              <a:rPr lang="en-US" smtClean="0"/>
              <a:pPr/>
              <a:t>4/16/2012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307C18-AD18-4233-80AD-C31856FA162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i="1" dirty="0"/>
          </a:p>
        </p:txBody>
      </p:sp>
      <p:sp>
        <p:nvSpPr>
          <p:cNvPr id="4" name="Slide Number Placeholder 3"/>
          <p:cNvSpPr>
            <a:spLocks noGrp="1"/>
          </p:cNvSpPr>
          <p:nvPr>
            <p:ph type="sldNum" sz="quarter" idx="10"/>
          </p:nvPr>
        </p:nvSpPr>
        <p:spPr/>
        <p:txBody>
          <a:bodyPr/>
          <a:lstStyle/>
          <a:p>
            <a:fld id="{21307C18-AD18-4233-80AD-C31856FA162E}" type="slidenum">
              <a:rPr lang="en-US" smtClean="0"/>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60B633F4-E86E-4619-BFC3-8FFBE174E6FB}" type="datetimeFigureOut">
              <a:rPr lang="en-US" smtClean="0"/>
              <a:pPr/>
              <a:t>4/16/2012</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FD8040B1-90F8-4057-B5D7-051A919A425A}"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0B633F4-E86E-4619-BFC3-8FFBE174E6FB}" type="datetimeFigureOut">
              <a:rPr lang="en-US" smtClean="0"/>
              <a:pPr/>
              <a:t>4/16/2012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D8040B1-90F8-4057-B5D7-051A919A425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0B633F4-E86E-4619-BFC3-8FFBE174E6FB}" type="datetimeFigureOut">
              <a:rPr lang="en-US" smtClean="0"/>
              <a:pPr/>
              <a:t>4/16/2012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D8040B1-90F8-4057-B5D7-051A919A425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0B633F4-E86E-4619-BFC3-8FFBE174E6FB}" type="datetimeFigureOut">
              <a:rPr lang="en-US" smtClean="0"/>
              <a:pPr/>
              <a:t>4/16/2012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D8040B1-90F8-4057-B5D7-051A919A425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0B633F4-E86E-4619-BFC3-8FFBE174E6FB}" type="datetimeFigureOut">
              <a:rPr lang="en-US" smtClean="0"/>
              <a:pPr/>
              <a:t>4/16/2012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FD8040B1-90F8-4057-B5D7-051A919A425A}"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0B633F4-E86E-4619-BFC3-8FFBE174E6FB}" type="datetimeFigureOut">
              <a:rPr lang="en-US" smtClean="0"/>
              <a:pPr/>
              <a:t>4/16/2012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D8040B1-90F8-4057-B5D7-051A919A425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0B633F4-E86E-4619-BFC3-8FFBE174E6FB}" type="datetimeFigureOut">
              <a:rPr lang="en-US" smtClean="0"/>
              <a:pPr/>
              <a:t>4/16/2012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FD8040B1-90F8-4057-B5D7-051A919A425A}"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60B633F4-E86E-4619-BFC3-8FFBE174E6FB}" type="datetimeFigureOut">
              <a:rPr lang="en-US" smtClean="0"/>
              <a:pPr/>
              <a:t>4/16/2012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FD8040B1-90F8-4057-B5D7-051A919A425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0B633F4-E86E-4619-BFC3-8FFBE174E6FB}" type="datetimeFigureOut">
              <a:rPr lang="en-US" smtClean="0"/>
              <a:pPr/>
              <a:t>4/16/2012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FD8040B1-90F8-4057-B5D7-051A919A425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0B633F4-E86E-4619-BFC3-8FFBE174E6FB}" type="datetimeFigureOut">
              <a:rPr lang="en-US" smtClean="0"/>
              <a:pPr/>
              <a:t>4/16/2012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FD8040B1-90F8-4057-B5D7-051A919A425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60B633F4-E86E-4619-BFC3-8FFBE174E6FB}" type="datetimeFigureOut">
              <a:rPr lang="en-US" smtClean="0"/>
              <a:pPr/>
              <a:t>4/16/2012</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FD8040B1-90F8-4057-B5D7-051A919A425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60B633F4-E86E-4619-BFC3-8FFBE174E6FB}" type="datetimeFigureOut">
              <a:rPr lang="en-US" smtClean="0"/>
              <a:pPr/>
              <a:t>4/16/2012</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FD8040B1-90F8-4057-B5D7-051A919A425A}"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smtClean="0">
                <a:ln w="11430"/>
                <a:solidFill>
                  <a:srgbClr val="00B0F0"/>
                </a:solidFill>
                <a:effectLst>
                  <a:outerShdw blurRad="50800" dist="39000" dir="5460000" algn="tl">
                    <a:srgbClr val="000000">
                      <a:alpha val="38000"/>
                    </a:srgbClr>
                  </a:outerShdw>
                </a:effectLst>
                <a:latin typeface="Arial Rounded MT Bold" pitchFamily="34" charset="0"/>
              </a:rPr>
              <a:t>Dolley Madison: Famous woman in history!   </a:t>
            </a: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Rounded MT Bold" pitchFamily="34" charset="0"/>
              </a:rPr>
              <a:t/>
            </a:r>
            <a:b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rial Rounded MT Bold" pitchFamily="34" charset="0"/>
              </a:rPr>
            </a:br>
            <a:endParaRPr lang="en-US" dirty="0">
              <a:latin typeface="Arial Rounded MT Bold" pitchFamily="34" charset="0"/>
            </a:endParaRPr>
          </a:p>
        </p:txBody>
      </p:sp>
      <p:pic>
        <p:nvPicPr>
          <p:cNvPr id="5" name="Picture 4" descr="dolley madisonnn.jpg"/>
          <p:cNvPicPr>
            <a:picLocks noChangeAspect="1"/>
          </p:cNvPicPr>
          <p:nvPr/>
        </p:nvPicPr>
        <p:blipFill>
          <a:blip r:embed="rId3" cstate="print"/>
          <a:stretch>
            <a:fillRect/>
          </a:stretch>
        </p:blipFill>
        <p:spPr>
          <a:xfrm>
            <a:off x="4648200" y="457200"/>
            <a:ext cx="3200400" cy="4000500"/>
          </a:xfrm>
          <a:prstGeom prst="rect">
            <a:avLst/>
          </a:prstGeom>
        </p:spPr>
      </p:pic>
      <p:sp>
        <p:nvSpPr>
          <p:cNvPr id="4" name="Heart 3"/>
          <p:cNvSpPr/>
          <p:nvPr/>
        </p:nvSpPr>
        <p:spPr>
          <a:xfrm>
            <a:off x="6553200" y="4953000"/>
            <a:ext cx="914400" cy="914400"/>
          </a:xfrm>
          <a:prstGeom prst="heart">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CCCCFF"/>
            </a:gs>
            <a:gs pos="17999">
              <a:srgbClr val="99CCFF"/>
            </a:gs>
            <a:gs pos="36000">
              <a:srgbClr val="9966FF"/>
            </a:gs>
            <a:gs pos="61000">
              <a:srgbClr val="CC99FF"/>
            </a:gs>
            <a:gs pos="82001">
              <a:srgbClr val="99CCFF"/>
            </a:gs>
            <a:gs pos="100000">
              <a:srgbClr val="CCCCFF"/>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706902" y="1524000"/>
            <a:ext cx="5770098" cy="4419600"/>
          </a:xfrm>
        </p:spPr>
        <p:txBody>
          <a:bodyPr>
            <a:normAutofit fontScale="32500" lnSpcReduction="20000"/>
          </a:bodyPr>
          <a:lstStyle/>
          <a:p>
            <a:pPr marL="1197864" indent="-1143000">
              <a:buFont typeface="+mj-lt"/>
              <a:buAutoNum type="arabicPeriod"/>
            </a:pPr>
            <a:r>
              <a:rPr lang="en-US" sz="7200" dirty="0" smtClean="0">
                <a:solidFill>
                  <a:schemeClr val="bg1"/>
                </a:solidFill>
                <a:latin typeface="Arial Rounded MT Bold" pitchFamily="34" charset="0"/>
                <a:ea typeface="Arial Unicode MS" pitchFamily="34" charset="-128"/>
                <a:cs typeface="Arial Unicode MS" pitchFamily="34" charset="-128"/>
              </a:rPr>
              <a:t>Born to Quaker parents, her family moved from North Carolina to Scotchtown Hanover County, in Virginia. She lived in Virginia as an infant. </a:t>
            </a:r>
          </a:p>
          <a:p>
            <a:pPr marL="1197864" indent="-1143000">
              <a:buFont typeface="+mj-lt"/>
              <a:buAutoNum type="arabicPeriod"/>
            </a:pPr>
            <a:r>
              <a:rPr lang="en-US" sz="7200" dirty="0" smtClean="0">
                <a:solidFill>
                  <a:schemeClr val="bg1"/>
                </a:solidFill>
                <a:latin typeface="Arial Rounded MT Bold" pitchFamily="34" charset="0"/>
                <a:ea typeface="Arial Unicode MS" pitchFamily="34" charset="-128"/>
                <a:cs typeface="Arial Unicode MS" pitchFamily="34" charset="-128"/>
              </a:rPr>
              <a:t>Dolly Madison has seven siblings, Walter Payne, William Temple Payne, Iassac Payne, Lusy Payne, Anna Payne, Mary Payne, and John Payne.</a:t>
            </a:r>
          </a:p>
          <a:p>
            <a:endParaRPr lang="en-US" sz="7200" dirty="0">
              <a:solidFill>
                <a:schemeClr val="accent2">
                  <a:lumMod val="75000"/>
                </a:schemeClr>
              </a:solidFill>
              <a:latin typeface="Arial Unicode MS" pitchFamily="34" charset="-128"/>
              <a:ea typeface="Arial Unicode MS" pitchFamily="34" charset="-128"/>
              <a:cs typeface="Arial Unicode MS" pitchFamily="34" charset="-128"/>
            </a:endParaRPr>
          </a:p>
        </p:txBody>
      </p:sp>
      <p:sp>
        <p:nvSpPr>
          <p:cNvPr id="3" name="Title 2"/>
          <p:cNvSpPr>
            <a:spLocks noGrp="1"/>
          </p:cNvSpPr>
          <p:nvPr>
            <p:ph type="title"/>
          </p:nvPr>
        </p:nvSpPr>
        <p:spPr/>
        <p:txBody>
          <a:bodyPr/>
          <a:lstStyle/>
          <a:p>
            <a:r>
              <a:rPr lang="en-US" dirty="0" smtClean="0">
                <a:solidFill>
                  <a:schemeClr val="bg1"/>
                </a:solidFill>
                <a:latin typeface="Arial Rounded MT Bold" pitchFamily="34" charset="0"/>
              </a:rPr>
              <a:t>Family Background </a:t>
            </a:r>
            <a:endParaRPr lang="en-US" dirty="0">
              <a:solidFill>
                <a:schemeClr val="bg1"/>
              </a:solidFill>
              <a:latin typeface="Arial Rounded MT Bold"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09600" y="1905000"/>
            <a:ext cx="7467600" cy="2057400"/>
          </a:xfrm>
        </p:spPr>
        <p:txBody>
          <a:bodyPr/>
          <a:lstStyle/>
          <a:p>
            <a:pPr marL="512064" indent="-457200">
              <a:buFont typeface="+mj-lt"/>
              <a:buAutoNum type="arabicPeriod"/>
            </a:pPr>
            <a:r>
              <a:rPr lang="en-US" dirty="0" smtClean="0">
                <a:solidFill>
                  <a:srgbClr val="F85AED"/>
                </a:solidFill>
                <a:latin typeface="Arial Rounded MT Bold" pitchFamily="34" charset="0"/>
              </a:rPr>
              <a:t>Maiden Name: Dolley Payne.</a:t>
            </a:r>
          </a:p>
          <a:p>
            <a:pPr marL="512064" indent="-457200">
              <a:buFont typeface="+mj-lt"/>
              <a:buAutoNum type="arabicPeriod"/>
            </a:pPr>
            <a:r>
              <a:rPr lang="en-US" dirty="0" smtClean="0">
                <a:solidFill>
                  <a:srgbClr val="F85AED"/>
                </a:solidFill>
                <a:latin typeface="Arial Rounded MT Bold" pitchFamily="34" charset="0"/>
              </a:rPr>
              <a:t>Birth Date:  May 20, 1768.</a:t>
            </a:r>
          </a:p>
          <a:p>
            <a:pPr marL="512064" indent="-457200">
              <a:buFont typeface="+mj-lt"/>
              <a:buAutoNum type="arabicPeriod"/>
            </a:pPr>
            <a:r>
              <a:rPr lang="en-US" dirty="0" smtClean="0">
                <a:solidFill>
                  <a:srgbClr val="F85AED"/>
                </a:solidFill>
                <a:latin typeface="Arial Rounded MT Bold" pitchFamily="34" charset="0"/>
              </a:rPr>
              <a:t>Birth Place: New Garden settlement ( </a:t>
            </a:r>
            <a:r>
              <a:rPr lang="en-US" dirty="0" smtClean="0">
                <a:solidFill>
                  <a:srgbClr val="F85AED"/>
                </a:solidFill>
                <a:latin typeface="Arial Rounded MT Bold" pitchFamily="34" charset="0"/>
              </a:rPr>
              <a:t>Now </a:t>
            </a:r>
            <a:r>
              <a:rPr lang="en-US" dirty="0" smtClean="0">
                <a:solidFill>
                  <a:srgbClr val="F85AED"/>
                </a:solidFill>
                <a:latin typeface="Arial Rounded MT Bold" pitchFamily="34" charset="0"/>
              </a:rPr>
              <a:t>Giliford County), North Carolina.</a:t>
            </a:r>
          </a:p>
          <a:p>
            <a:pPr marL="512064" indent="-457200">
              <a:buFont typeface="+mj-lt"/>
              <a:buAutoNum type="arabicPeriod"/>
            </a:pPr>
            <a:r>
              <a:rPr lang="en-US" dirty="0" smtClean="0">
                <a:solidFill>
                  <a:srgbClr val="F85AED"/>
                </a:solidFill>
                <a:latin typeface="Arial Rounded MT Bold" pitchFamily="34" charset="0"/>
              </a:rPr>
              <a:t>Education: No formal education.</a:t>
            </a:r>
          </a:p>
          <a:p>
            <a:endParaRPr lang="en-US" dirty="0" smtClean="0">
              <a:solidFill>
                <a:schemeClr val="accent2"/>
              </a:solidFill>
            </a:endParaRPr>
          </a:p>
          <a:p>
            <a:endParaRPr lang="en-US" dirty="0">
              <a:solidFill>
                <a:schemeClr val="accent2"/>
              </a:solidFill>
            </a:endParaRPr>
          </a:p>
        </p:txBody>
      </p:sp>
      <p:sp>
        <p:nvSpPr>
          <p:cNvPr id="3" name="Title 2"/>
          <p:cNvSpPr>
            <a:spLocks noGrp="1"/>
          </p:cNvSpPr>
          <p:nvPr>
            <p:ph type="title"/>
          </p:nvPr>
        </p:nvSpPr>
        <p:spPr>
          <a:xfrm>
            <a:off x="706902" y="512064"/>
            <a:ext cx="7598898" cy="777240"/>
          </a:xfrm>
        </p:spPr>
        <p:txBody>
          <a:bodyPr/>
          <a:lstStyle/>
          <a:p>
            <a:r>
              <a:rPr lang="en-US" dirty="0" smtClean="0">
                <a:solidFill>
                  <a:srgbClr val="F85AED"/>
                </a:solidFill>
                <a:latin typeface="Arial Rounded MT Bold" pitchFamily="34" charset="0"/>
              </a:rPr>
              <a:t>Early Life: </a:t>
            </a:r>
            <a:endParaRPr lang="en-US" dirty="0">
              <a:solidFill>
                <a:srgbClr val="F85AED"/>
              </a:solidFill>
              <a:latin typeface="Arial Rounded MT Bold" pitchFamily="34" charset="0"/>
            </a:endParaRPr>
          </a:p>
        </p:txBody>
      </p:sp>
      <p:pic>
        <p:nvPicPr>
          <p:cNvPr id="4" name="Picture 3" descr="dolleyy.jpg"/>
          <p:cNvPicPr>
            <a:picLocks noChangeAspect="1"/>
          </p:cNvPicPr>
          <p:nvPr/>
        </p:nvPicPr>
        <p:blipFill>
          <a:blip r:embed="rId3" cstate="print"/>
          <a:stretch>
            <a:fillRect/>
          </a:stretch>
        </p:blipFill>
        <p:spPr>
          <a:xfrm>
            <a:off x="6019800" y="3352800"/>
            <a:ext cx="2362200" cy="3224403"/>
          </a:xfrm>
          <a:prstGeom prst="rect">
            <a:avLst/>
          </a:prstGeom>
        </p:spPr>
      </p:pic>
    </p:spTree>
  </p:cSld>
  <p:clrMapOvr>
    <a:masterClrMapping/>
  </p:clrMapOvr>
  <p:transition>
    <p:wheel spokes="2"/>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685800" y="1295400"/>
            <a:ext cx="8686800" cy="5562600"/>
          </a:xfrm>
        </p:spPr>
        <p:txBody>
          <a:bodyPr>
            <a:noAutofit/>
          </a:bodyPr>
          <a:lstStyle/>
          <a:p>
            <a:pPr marL="512064" indent="-457200">
              <a:buFont typeface="+mj-lt"/>
              <a:buAutoNum type="arabicPeriod"/>
            </a:pPr>
            <a:r>
              <a:rPr lang="en-US" sz="2400" dirty="0" smtClean="0">
                <a:solidFill>
                  <a:schemeClr val="accent2">
                    <a:lumMod val="60000"/>
                    <a:lumOff val="40000"/>
                  </a:schemeClr>
                </a:solidFill>
                <a:latin typeface="Arial Rounded MT Bold" pitchFamily="34" charset="0"/>
              </a:rPr>
              <a:t>On Sept. 15, 1794, James Madison, age 43, and Dolley Payne Todd, 26, were married. </a:t>
            </a:r>
            <a:endParaRPr lang="en-US" sz="2400" dirty="0" smtClean="0">
              <a:solidFill>
                <a:schemeClr val="accent2">
                  <a:lumMod val="60000"/>
                  <a:lumOff val="40000"/>
                </a:schemeClr>
              </a:solidFill>
              <a:latin typeface="Arial Rounded MT Bold" pitchFamily="34" charset="0"/>
            </a:endParaRPr>
          </a:p>
          <a:p>
            <a:pPr marL="512064" indent="-457200">
              <a:buFont typeface="+mj-lt"/>
              <a:buAutoNum type="arabicPeriod"/>
            </a:pPr>
            <a:r>
              <a:rPr lang="en-US" sz="2400" dirty="0" smtClean="0">
                <a:solidFill>
                  <a:schemeClr val="accent2">
                    <a:lumMod val="60000"/>
                    <a:lumOff val="40000"/>
                  </a:schemeClr>
                </a:solidFill>
                <a:latin typeface="Arial Rounded MT Bold" pitchFamily="34" charset="0"/>
              </a:rPr>
              <a:t>Dolley </a:t>
            </a:r>
            <a:r>
              <a:rPr lang="en-US" sz="2400" dirty="0" smtClean="0">
                <a:solidFill>
                  <a:schemeClr val="accent2">
                    <a:lumMod val="60000"/>
                    <a:lumOff val="40000"/>
                  </a:schemeClr>
                </a:solidFill>
                <a:latin typeface="Arial Rounded MT Bold" pitchFamily="34" charset="0"/>
              </a:rPr>
              <a:t>married James Madison, the fourth President of the United States of America. She made the White House a lovely place to be, she possessed a lovely kind heart for all people. She had two children John Payne &amp; William Temple.</a:t>
            </a:r>
          </a:p>
          <a:p>
            <a:pPr marL="512064" indent="-457200">
              <a:buFont typeface="+mj-lt"/>
              <a:buAutoNum type="arabicPeriod"/>
            </a:pPr>
            <a:r>
              <a:rPr lang="en-US" sz="2400" dirty="0" smtClean="0">
                <a:solidFill>
                  <a:schemeClr val="accent2">
                    <a:lumMod val="60000"/>
                    <a:lumOff val="40000"/>
                  </a:schemeClr>
                </a:solidFill>
                <a:latin typeface="Arial Rounded MT Bold" pitchFamily="34" charset="0"/>
              </a:rPr>
              <a:t> In 1793 a yellow fever epidemic hit Philadelphia, claiming the lives of her husband and son William within weeks of each other</a:t>
            </a:r>
            <a:r>
              <a:rPr lang="en-US" sz="2400" dirty="0" smtClean="0">
                <a:solidFill>
                  <a:schemeClr val="accent2">
                    <a:lumMod val="60000"/>
                    <a:lumOff val="40000"/>
                  </a:schemeClr>
                </a:solidFill>
                <a:latin typeface="Arial Rounded MT Bold" pitchFamily="34" charset="0"/>
              </a:rPr>
              <a:t>. </a:t>
            </a:r>
          </a:p>
        </p:txBody>
      </p:sp>
      <p:sp>
        <p:nvSpPr>
          <p:cNvPr id="3" name="Title 2"/>
          <p:cNvSpPr>
            <a:spLocks noGrp="1"/>
          </p:cNvSpPr>
          <p:nvPr>
            <p:ph type="title"/>
          </p:nvPr>
        </p:nvSpPr>
        <p:spPr/>
        <p:txBody>
          <a:bodyPr/>
          <a:lstStyle/>
          <a:p>
            <a:r>
              <a:rPr lang="en-US" b="1" dirty="0" smtClean="0">
                <a:solidFill>
                  <a:srgbClr val="FFFF00"/>
                </a:solidFill>
                <a:latin typeface="Arial Rounded MT Bold" pitchFamily="34" charset="0"/>
              </a:rPr>
              <a:t>Accomplishments</a:t>
            </a:r>
            <a:r>
              <a:rPr lang="en-US" b="1" dirty="0" smtClean="0">
                <a:solidFill>
                  <a:srgbClr val="FFFF00"/>
                </a:solidFill>
                <a:latin typeface="Arial Rounded MT Bold" pitchFamily="34" charset="0"/>
                <a:sym typeface="Wingdings" pitchFamily="2" charset="2"/>
              </a:rPr>
              <a:t> </a:t>
            </a:r>
            <a:endParaRPr lang="en-US" b="1" dirty="0">
              <a:solidFill>
                <a:srgbClr val="FFFF00"/>
              </a:solidFill>
              <a:latin typeface="Arial Rounded MT Bold" pitchFamily="34" charset="0"/>
            </a:endParaRPr>
          </a:p>
        </p:txBody>
      </p:sp>
      <p:pic>
        <p:nvPicPr>
          <p:cNvPr id="4" name="Picture 3" descr="dolleyy mads.jpg"/>
          <p:cNvPicPr>
            <a:picLocks noChangeAspect="1"/>
          </p:cNvPicPr>
          <p:nvPr/>
        </p:nvPicPr>
        <p:blipFill>
          <a:blip r:embed="rId3" cstate="print">
            <a:duotone>
              <a:schemeClr val="accent5">
                <a:shade val="45000"/>
                <a:satMod val="135000"/>
              </a:schemeClr>
              <a:prstClr val="white"/>
            </a:duotone>
          </a:blip>
          <a:stretch>
            <a:fillRect/>
          </a:stretch>
        </p:blipFill>
        <p:spPr>
          <a:xfrm>
            <a:off x="5638800" y="5029200"/>
            <a:ext cx="1676400" cy="1676400"/>
          </a:xfrm>
          <a:prstGeom prst="rect">
            <a:avLst/>
          </a:prstGeom>
        </p:spPr>
      </p:pic>
      <p:sp>
        <p:nvSpPr>
          <p:cNvPr id="6" name="5-Point Star 5"/>
          <p:cNvSpPr/>
          <p:nvPr/>
        </p:nvSpPr>
        <p:spPr>
          <a:xfrm>
            <a:off x="1219200" y="5181600"/>
            <a:ext cx="914400" cy="914400"/>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cSld>
  <p:clrMapOvr>
    <a:masterClrMapping/>
  </p:clrMapOvr>
  <p:transition>
    <p:wheel/>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706902" y="1351672"/>
            <a:ext cx="8437098" cy="3829928"/>
          </a:xfrm>
          <a:noFill/>
        </p:spPr>
        <p:txBody>
          <a:bodyPr>
            <a:normAutofit/>
          </a:bodyPr>
          <a:lstStyle/>
          <a:p>
            <a:pPr marL="512064" indent="-457200">
              <a:buFont typeface="+mj-lt"/>
              <a:buAutoNum type="arabicPeriod"/>
            </a:pPr>
            <a:r>
              <a:rPr lang="en-US" sz="2400" dirty="0" smtClean="0">
                <a:solidFill>
                  <a:schemeClr val="bg1"/>
                </a:solidFill>
                <a:latin typeface="Arial Rounded MT Bold" pitchFamily="34" charset="0"/>
              </a:rPr>
              <a:t>Dolley Madison became first lady in 1809, she held many parties &amp; dinner at the White House. </a:t>
            </a:r>
            <a:endParaRPr lang="en-US" sz="2400" dirty="0" smtClean="0">
              <a:solidFill>
                <a:schemeClr val="bg1"/>
              </a:solidFill>
              <a:latin typeface="Arial Rounded MT Bold" pitchFamily="34" charset="0"/>
            </a:endParaRPr>
          </a:p>
          <a:p>
            <a:pPr marL="512064" indent="-457200">
              <a:buFont typeface="+mj-lt"/>
              <a:buAutoNum type="arabicPeriod"/>
            </a:pPr>
            <a:r>
              <a:rPr lang="en-US" sz="2400" dirty="0" smtClean="0">
                <a:solidFill>
                  <a:schemeClr val="bg1"/>
                </a:solidFill>
                <a:latin typeface="Arial Rounded MT Bold" pitchFamily="34" charset="0"/>
              </a:rPr>
              <a:t>The </a:t>
            </a:r>
            <a:r>
              <a:rPr lang="en-US" sz="2400" dirty="0" smtClean="0">
                <a:solidFill>
                  <a:schemeClr val="bg1"/>
                </a:solidFill>
                <a:latin typeface="Arial Rounded MT Bold" pitchFamily="34" charset="0"/>
              </a:rPr>
              <a:t>food she served at the parties was very delectable to the people she served. </a:t>
            </a:r>
            <a:endParaRPr lang="en-US" sz="2400" dirty="0" smtClean="0">
              <a:solidFill>
                <a:schemeClr val="bg1"/>
              </a:solidFill>
              <a:latin typeface="Arial Rounded MT Bold" pitchFamily="34" charset="0"/>
            </a:endParaRPr>
          </a:p>
          <a:p>
            <a:pPr marL="512064" indent="-457200">
              <a:buFont typeface="+mj-lt"/>
              <a:buAutoNum type="arabicPeriod"/>
            </a:pPr>
            <a:r>
              <a:rPr lang="en-US" sz="2400" dirty="0" smtClean="0">
                <a:solidFill>
                  <a:schemeClr val="bg1"/>
                </a:solidFill>
                <a:latin typeface="Arial Rounded MT Bold" pitchFamily="34" charset="0"/>
              </a:rPr>
              <a:t>Dolley </a:t>
            </a:r>
            <a:r>
              <a:rPr lang="en-US" sz="2400" dirty="0" smtClean="0">
                <a:solidFill>
                  <a:schemeClr val="bg1"/>
                </a:solidFill>
                <a:latin typeface="Arial Rounded MT Bold" pitchFamily="34" charset="0"/>
              </a:rPr>
              <a:t>entertained people with her charm and wit. </a:t>
            </a:r>
            <a:endParaRPr lang="en-US" sz="2400" dirty="0" smtClean="0">
              <a:solidFill>
                <a:schemeClr val="bg1"/>
              </a:solidFill>
              <a:latin typeface="Arial Rounded MT Bold" pitchFamily="34" charset="0"/>
            </a:endParaRPr>
          </a:p>
          <a:p>
            <a:pPr marL="512064" indent="-457200">
              <a:buFont typeface="+mj-lt"/>
              <a:buAutoNum type="arabicPeriod"/>
            </a:pPr>
            <a:r>
              <a:rPr lang="en-US" sz="2400" dirty="0" smtClean="0">
                <a:solidFill>
                  <a:schemeClr val="bg1"/>
                </a:solidFill>
                <a:latin typeface="Arial Rounded MT Bold" pitchFamily="34" charset="0"/>
              </a:rPr>
              <a:t>Dolley </a:t>
            </a:r>
            <a:r>
              <a:rPr lang="en-US" sz="2400" dirty="0" smtClean="0">
                <a:solidFill>
                  <a:schemeClr val="bg1"/>
                </a:solidFill>
                <a:latin typeface="Arial Rounded MT Bold" pitchFamily="34" charset="0"/>
              </a:rPr>
              <a:t>always had things to attend to in the White House. She loved to help any person who needed it. </a:t>
            </a:r>
            <a:endParaRPr lang="en-US" sz="2400" dirty="0">
              <a:solidFill>
                <a:schemeClr val="bg1"/>
              </a:solidFill>
              <a:latin typeface="Arial Rounded MT Bold" pitchFamily="34" charset="0"/>
            </a:endParaRPr>
          </a:p>
        </p:txBody>
      </p:sp>
      <p:sp>
        <p:nvSpPr>
          <p:cNvPr id="3" name="Title 2"/>
          <p:cNvSpPr>
            <a:spLocks noGrp="1"/>
          </p:cNvSpPr>
          <p:nvPr>
            <p:ph type="title"/>
          </p:nvPr>
        </p:nvSpPr>
        <p:spPr/>
        <p:txBody>
          <a:bodyPr/>
          <a:lstStyle/>
          <a:p>
            <a:r>
              <a:rPr lang="en-US" dirty="0" smtClean="0">
                <a:solidFill>
                  <a:srgbClr val="FFFF00"/>
                </a:solidFill>
                <a:latin typeface="Arial Rounded MT Bold" pitchFamily="34" charset="0"/>
              </a:rPr>
              <a:t>Later Life: </a:t>
            </a:r>
            <a:endParaRPr lang="en-US" dirty="0">
              <a:solidFill>
                <a:srgbClr val="FFFF00"/>
              </a:solidFill>
              <a:latin typeface="Arial Rounded MT Bold" pitchFamily="34" charset="0"/>
            </a:endParaRPr>
          </a:p>
        </p:txBody>
      </p:sp>
      <p:pic>
        <p:nvPicPr>
          <p:cNvPr id="4" name="Picture 3" descr="Dolley maaddiisssoonnn gold coin.jpg"/>
          <p:cNvPicPr>
            <a:picLocks noChangeAspect="1"/>
          </p:cNvPicPr>
          <p:nvPr/>
        </p:nvPicPr>
        <p:blipFill>
          <a:blip r:embed="rId3" cstate="print"/>
          <a:stretch>
            <a:fillRect/>
          </a:stretch>
        </p:blipFill>
        <p:spPr>
          <a:xfrm>
            <a:off x="6553200" y="4419600"/>
            <a:ext cx="2057400" cy="205740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cSld>
  <p:clrMapOvr>
    <a:masterClrMapping/>
  </p:clrMapOvr>
  <p:transition>
    <p:wheel spokes="8"/>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706902" y="1351672"/>
            <a:ext cx="8132298" cy="4439528"/>
          </a:xfrm>
        </p:spPr>
        <p:txBody>
          <a:bodyPr>
            <a:normAutofit fontScale="25000" lnSpcReduction="20000"/>
          </a:bodyPr>
          <a:lstStyle/>
          <a:p>
            <a:pPr marL="1197864" indent="-1143000"/>
            <a:r>
              <a:rPr lang="en-US" sz="6200" dirty="0" smtClean="0">
                <a:solidFill>
                  <a:schemeClr val="bg1"/>
                </a:solidFill>
                <a:latin typeface="Arial Black" pitchFamily="34" charset="0"/>
              </a:rPr>
              <a:t>With </a:t>
            </a:r>
            <a:r>
              <a:rPr lang="en-US" sz="6200" dirty="0" smtClean="0">
                <a:solidFill>
                  <a:schemeClr val="bg1"/>
                </a:solidFill>
                <a:latin typeface="Arial Black" pitchFamily="34" charset="0"/>
              </a:rPr>
              <a:t>the conclusion of his second term in 1817, James </a:t>
            </a:r>
            <a:r>
              <a:rPr lang="en-US" sz="6200" dirty="0" smtClean="0">
                <a:solidFill>
                  <a:schemeClr val="bg1"/>
                </a:solidFill>
                <a:latin typeface="Arial Black" pitchFamily="34" charset="0"/>
              </a:rPr>
              <a:t>and Dolley </a:t>
            </a:r>
            <a:r>
              <a:rPr lang="en-US" sz="6200" dirty="0" smtClean="0">
                <a:solidFill>
                  <a:schemeClr val="bg1"/>
                </a:solidFill>
                <a:latin typeface="Arial Black" pitchFamily="34" charset="0"/>
              </a:rPr>
              <a:t>retired to Montpelier. Life on the plantation proved vibrant as Dolley continued to entertain guests as before. However, the prodigality of her son John, with whom both she and James were always too lenient, brought them financial problems</a:t>
            </a:r>
            <a:r>
              <a:rPr lang="en-US" sz="6200" dirty="0" smtClean="0">
                <a:solidFill>
                  <a:schemeClr val="bg1"/>
                </a:solidFill>
                <a:latin typeface="Arial Black" pitchFamily="34" charset="0"/>
              </a:rPr>
              <a:t>.</a:t>
            </a:r>
          </a:p>
          <a:p>
            <a:pPr marL="1197864" indent="-1143000"/>
            <a:r>
              <a:rPr lang="en-US" sz="6200" dirty="0" smtClean="0">
                <a:solidFill>
                  <a:schemeClr val="bg1"/>
                </a:solidFill>
                <a:latin typeface="Arial Black" pitchFamily="34" charset="0"/>
              </a:rPr>
              <a:t> </a:t>
            </a:r>
            <a:r>
              <a:rPr lang="en-US" sz="6200" dirty="0" smtClean="0">
                <a:solidFill>
                  <a:schemeClr val="bg1"/>
                </a:solidFill>
                <a:latin typeface="Arial Black" pitchFamily="34" charset="0"/>
              </a:rPr>
              <a:t>In 1837, Dolley returned to Washington and resumed </a:t>
            </a:r>
            <a:r>
              <a:rPr lang="en-US" sz="6200" dirty="0" smtClean="0">
                <a:solidFill>
                  <a:schemeClr val="bg1"/>
                </a:solidFill>
                <a:latin typeface="Arial Black" pitchFamily="34" charset="0"/>
              </a:rPr>
              <a:t>her former </a:t>
            </a:r>
            <a:r>
              <a:rPr lang="en-US" sz="6200" dirty="0" smtClean="0">
                <a:solidFill>
                  <a:schemeClr val="bg1"/>
                </a:solidFill>
                <a:latin typeface="Arial Black" pitchFamily="34" charset="0"/>
              </a:rPr>
              <a:t>status in the social life there. Dolley frequented numerous social and political events and was beloved by all. On July 12, 1849, Dolley Madison died in Washington at age 81. She was buried in the Congressional Cemetery with all the </a:t>
            </a:r>
            <a:r>
              <a:rPr lang="en-US" sz="6200" dirty="0" smtClean="0">
                <a:solidFill>
                  <a:schemeClr val="bg1"/>
                </a:solidFill>
                <a:latin typeface="Arial Black" pitchFamily="34" charset="0"/>
              </a:rPr>
              <a:t>Washington dignitaries </a:t>
            </a:r>
            <a:r>
              <a:rPr lang="en-US" sz="6200" dirty="0" smtClean="0">
                <a:solidFill>
                  <a:schemeClr val="bg1"/>
                </a:solidFill>
                <a:latin typeface="Arial Black" pitchFamily="34" charset="0"/>
              </a:rPr>
              <a:t>attending. Later her remains were moved to Montpelier next to her husband's. </a:t>
            </a:r>
          </a:p>
          <a:p>
            <a:r>
              <a:rPr lang="en-US" sz="6200" dirty="0" smtClean="0">
                <a:solidFill>
                  <a:schemeClr val="bg1"/>
                </a:solidFill>
                <a:latin typeface="Arial Black" pitchFamily="34" charset="0"/>
              </a:rPr>
              <a:t>              DATE </a:t>
            </a:r>
            <a:r>
              <a:rPr lang="en-US" sz="6200" dirty="0" smtClean="0">
                <a:solidFill>
                  <a:schemeClr val="bg1"/>
                </a:solidFill>
                <a:latin typeface="Arial Black" pitchFamily="34" charset="0"/>
              </a:rPr>
              <a:t>OF DEATH: July 12, 1849, age 81. </a:t>
            </a:r>
          </a:p>
          <a:p>
            <a:r>
              <a:rPr lang="en-US" sz="6200" dirty="0" smtClean="0">
                <a:solidFill>
                  <a:schemeClr val="bg1"/>
                </a:solidFill>
                <a:latin typeface="Arial Black" pitchFamily="34" charset="0"/>
              </a:rPr>
              <a:t>              PLACE </a:t>
            </a:r>
            <a:r>
              <a:rPr lang="en-US" sz="6200" dirty="0" smtClean="0">
                <a:solidFill>
                  <a:schemeClr val="bg1"/>
                </a:solidFill>
                <a:latin typeface="Arial Black" pitchFamily="34" charset="0"/>
              </a:rPr>
              <a:t>OF DEATH: Washington, D.C. </a:t>
            </a:r>
          </a:p>
          <a:p>
            <a:endParaRPr lang="en-US" dirty="0"/>
          </a:p>
        </p:txBody>
      </p:sp>
      <p:sp>
        <p:nvSpPr>
          <p:cNvPr id="3" name="Title 2"/>
          <p:cNvSpPr>
            <a:spLocks noGrp="1"/>
          </p:cNvSpPr>
          <p:nvPr>
            <p:ph type="title"/>
          </p:nvPr>
        </p:nvSpPr>
        <p:spPr/>
        <p:txBody>
          <a:bodyPr/>
          <a:lstStyle/>
          <a:p>
            <a:r>
              <a:rPr lang="en-US" dirty="0" smtClean="0">
                <a:solidFill>
                  <a:srgbClr val="FFFF00"/>
                </a:solidFill>
              </a:rPr>
              <a:t>LATER LIFE</a:t>
            </a:r>
            <a:endParaRPr lang="en-US" dirty="0">
              <a:solidFill>
                <a:srgbClr val="FFFF00"/>
              </a:solidFill>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Custom 1">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00B0F0"/>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145</TotalTime>
  <Words>422</Words>
  <Application>Microsoft Office PowerPoint</Application>
  <PresentationFormat>On-screen Show (4:3)</PresentationFormat>
  <Paragraphs>24</Paragraphs>
  <Slides>6</Slides>
  <Notes>1</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Metro</vt:lpstr>
      <vt:lpstr>Dolley Madison: Famous woman in history!    </vt:lpstr>
      <vt:lpstr>Family Background </vt:lpstr>
      <vt:lpstr>Early Life: </vt:lpstr>
      <vt:lpstr>Accomplishments </vt:lpstr>
      <vt:lpstr>Later Life: </vt:lpstr>
      <vt:lpstr>LATER LIFE</vt:lpstr>
    </vt:vector>
  </TitlesOfParts>
  <Company>St Stanislaus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Dolley Madison  </dc:title>
  <dc:creator>your name</dc:creator>
  <cp:lastModifiedBy>your name</cp:lastModifiedBy>
  <cp:revision>17</cp:revision>
  <dcterms:created xsi:type="dcterms:W3CDTF">2012-04-02T14:58:40Z</dcterms:created>
  <dcterms:modified xsi:type="dcterms:W3CDTF">2012-04-16T15:10:13Z</dcterms:modified>
</cp:coreProperties>
</file>